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0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6" r:id="rId25"/>
    <p:sldId id="281" r:id="rId26"/>
    <p:sldId id="282" r:id="rId27"/>
    <p:sldId id="283" r:id="rId28"/>
    <p:sldId id="287" r:id="rId29"/>
    <p:sldId id="284" r:id="rId30"/>
    <p:sldId id="285" r:id="rId31"/>
    <p:sldId id="288" r:id="rId32"/>
    <p:sldId id="290" r:id="rId33"/>
    <p:sldId id="289" r:id="rId34"/>
    <p:sldId id="291" r:id="rId35"/>
    <p:sldId id="292" r:id="rId36"/>
    <p:sldId id="293" r:id="rId37"/>
    <p:sldId id="294" r:id="rId38"/>
    <p:sldId id="295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EA2"/>
    <a:srgbClr val="717273"/>
    <a:srgbClr val="5FB4E6"/>
    <a:srgbClr val="0047BB"/>
    <a:srgbClr val="0033FF"/>
    <a:srgbClr val="103F74"/>
    <a:srgbClr val="B5D3F5"/>
    <a:srgbClr val="A7265C"/>
    <a:srgbClr val="A8A9AD"/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660"/>
  </p:normalViewPr>
  <p:slideViewPr>
    <p:cSldViewPr>
      <p:cViewPr varScale="1">
        <p:scale>
          <a:sx n="109" d="100"/>
          <a:sy n="109" d="100"/>
        </p:scale>
        <p:origin x="204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19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A79EC-4D36-4FC1-B81D-BB24D797C14C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9D81F-11B7-458F-B8DB-3F84825B08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solidFill>
            <a:srgbClr val="0C2E86"/>
          </a:solidFill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rgbClr val="034EA2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rgbClr val="5FB4E6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rgbClr val="717273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51" y="24382"/>
            <a:ext cx="1605111" cy="14177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0938" y="-26988"/>
            <a:ext cx="7793037" cy="114300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900113" y="1700213"/>
            <a:ext cx="7772400" cy="41148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BF326-F59D-46A2-B304-BE06EFE68BB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516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50" dirty="0">
              <a:effectLst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2583E1-AAAD-4D84-ACC2-1A3ABC7DACB5}" type="datetimeFigureOut">
              <a:rPr lang="ko-KR" altLang="en-US" smtClean="0"/>
              <a:pPr/>
              <a:t>2021-03-23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rgbClr val="0C2E86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5" y="6049325"/>
            <a:ext cx="1729110" cy="684312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8665" y="2060848"/>
            <a:ext cx="430887" cy="47525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en-US" altLang="ko-KR" sz="1600" baseline="0" dirty="0" smtClean="0">
                <a:ln>
                  <a:noFill/>
                </a:ln>
                <a:solidFill>
                  <a:srgbClr val="103F74"/>
                </a:solidFill>
                <a:effectLst>
                  <a:glow rad="12700">
                    <a:srgbClr val="A7265C">
                      <a:alpha val="25000"/>
                    </a:srgbClr>
                  </a:glow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+mn-ea"/>
              </a:rPr>
              <a:t>Digital Contents Design &amp; Production</a:t>
            </a:r>
            <a:endParaRPr lang="ko-KR" altLang="en-US" sz="1600" baseline="0" dirty="0">
              <a:ln>
                <a:noFill/>
              </a:ln>
              <a:solidFill>
                <a:srgbClr val="103F74"/>
              </a:solidFill>
              <a:effectLst>
                <a:glow rad="12700">
                  <a:srgbClr val="A7265C">
                    <a:alpha val="25000"/>
                  </a:srgbClr>
                </a:glow>
                <a:reflection blurRad="6350" stA="55000" endA="300" endPos="45500" dir="5400000" sy="-100000" algn="bl" rotWithShape="0"/>
              </a:effectLst>
              <a:latin typeface="Broadway" pitchFamily="82" charset="0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+mn-ea"/>
          <a:ea typeface="+mn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ea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1400" kern="1200">
          <a:solidFill>
            <a:schemeClr val="tx1"/>
          </a:solidFill>
          <a:latin typeface="+mn-ea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effectLst>
            <a:outerShdw blurRad="50800" dist="50800" dir="5400000" sx="42000" sy="42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</a:bodyPr>
          <a:lstStyle/>
          <a:p>
            <a:endParaRPr lang="en-US" altLang="ko-KR" sz="2000" dirty="0" smtClean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  <a:p>
            <a:endParaRPr lang="en-US" altLang="ko-KR" sz="2000" dirty="0" smtClean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  <a:p>
            <a:r>
              <a:rPr lang="en-US" altLang="ko-KR" sz="2000" b="1" dirty="0" smtClean="0">
                <a:effectLst>
                  <a:reflection blurRad="6350" stA="55000" endA="300" endPos="45500" dir="5400000" sy="-100000" algn="bl" rotWithShape="0"/>
                </a:effectLst>
                <a:latin typeface="+mn-ea"/>
              </a:rPr>
              <a:t>Jin-Mo Kim</a:t>
            </a:r>
          </a:p>
          <a:p>
            <a:r>
              <a:rPr lang="en-US" altLang="ko-KR" sz="1600" i="1" dirty="0" smtClean="0">
                <a:effectLst>
                  <a:reflection blurRad="6350" stA="55000" endA="300" endPos="45500" dir="5400000" sy="-100000" algn="bl" rotWithShape="0"/>
                </a:effectLst>
              </a:rPr>
              <a:t>jinmo.kim@hansung.ac.kr</a:t>
            </a:r>
            <a:endParaRPr lang="ko-KR" altLang="en-US" sz="1600" i="1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3D Interactive Contents</a:t>
            </a:r>
            <a:r>
              <a:rPr lang="en-US" altLang="ko-KR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altLang="ko-KR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altLang="ko-KR" sz="2400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(Chapter </a:t>
            </a:r>
            <a:r>
              <a:rPr lang="en-US" altLang="ko-KR" sz="2400" b="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5)</a:t>
            </a:r>
            <a:endParaRPr lang="ko-KR" altLang="en-US" sz="2400" b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가상 </a:t>
            </a:r>
            <a:r>
              <a:rPr lang="ko-KR" altLang="en-US" dirty="0" smtClean="0"/>
              <a:t>패드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공격 버튼 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UI  Button </a:t>
            </a:r>
            <a:r>
              <a:rPr lang="ko-KR" altLang="en-US" dirty="0" smtClean="0">
                <a:sym typeface="Wingdings" panose="05000000000000000000" pitchFamily="2" charset="2"/>
              </a:rPr>
              <a:t>두 개 버튼 각각 생성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btnJump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btnAttack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 smtClean="0">
                <a:sym typeface="Wingdings" panose="05000000000000000000" pitchFamily="2" charset="2"/>
              </a:rPr>
              <a:t>PosX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PosY</a:t>
            </a:r>
            <a:r>
              <a:rPr lang="en-US" altLang="ko-KR" dirty="0" smtClean="0">
                <a:sym typeface="Wingdings" panose="05000000000000000000" pitchFamily="2" charset="2"/>
              </a:rPr>
              <a:t>: 460, -220</a:t>
            </a: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Width, Height: 200, 200</a:t>
            </a: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Source Image : Jump, Attack </a:t>
            </a:r>
            <a:r>
              <a:rPr lang="ko-KR" altLang="en-US" dirty="0" smtClean="0">
                <a:sym typeface="Wingdings" panose="05000000000000000000" pitchFamily="2" charset="2"/>
              </a:rPr>
              <a:t>각각 지정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버튼 하위 객체인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는 삭제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 smtClean="0">
                <a:sym typeface="Wingdings" panose="05000000000000000000" pitchFamily="2" charset="2"/>
              </a:rPr>
              <a:t>btnAttack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4"/>
            <a:r>
              <a:rPr lang="en-US" altLang="ko-KR" dirty="0" smtClean="0">
                <a:sym typeface="Wingdings" panose="05000000000000000000" pitchFamily="2" charset="2"/>
              </a:rPr>
              <a:t>Pressed Color</a:t>
            </a:r>
            <a:r>
              <a:rPr lang="ko-KR" altLang="en-US" dirty="0" smtClean="0">
                <a:sym typeface="Wingdings" panose="05000000000000000000" pitchFamily="2" charset="2"/>
              </a:rPr>
              <a:t>를 붉은 계열 색으로 변경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4"/>
            <a:r>
              <a:rPr lang="ko-KR" altLang="en-US" dirty="0" smtClean="0">
                <a:sym typeface="Wingdings" panose="05000000000000000000" pitchFamily="2" charset="2"/>
              </a:rPr>
              <a:t>비활성화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r>
              <a:rPr lang="en-US" altLang="ko-KR" dirty="0" smtClean="0"/>
              <a:t>UI </a:t>
            </a:r>
            <a:r>
              <a:rPr lang="ko-KR" altLang="en-US" dirty="0" smtClean="0"/>
              <a:t>객체의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Change Layer </a:t>
            </a:r>
            <a:r>
              <a:rPr lang="ko-KR" altLang="en-US" dirty="0" smtClean="0"/>
              <a:t>다이얼로그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Yes, change children </a:t>
            </a:r>
            <a:r>
              <a:rPr lang="ko-KR" altLang="en-US" dirty="0" smtClean="0"/>
              <a:t>선택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7865" t="7475" b="23608"/>
          <a:stretch/>
        </p:blipFill>
        <p:spPr>
          <a:xfrm>
            <a:off x="6228184" y="2420888"/>
            <a:ext cx="2605947" cy="43949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113176" y="5965976"/>
            <a:ext cx="2770848" cy="15691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6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캐릭터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Models </a:t>
            </a:r>
            <a:r>
              <a:rPr lang="en-US" altLang="ko-KR" dirty="0" smtClean="0">
                <a:sym typeface="Wingdings" panose="05000000000000000000" pitchFamily="2" charset="2"/>
              </a:rPr>
              <a:t> Fighter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chara_fight.fbx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Rig: Generic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Scene</a:t>
            </a:r>
            <a:r>
              <a:rPr lang="ko-KR" altLang="en-US" dirty="0" smtClean="0">
                <a:sym typeface="Wingdings" panose="05000000000000000000" pitchFamily="2" charset="2"/>
              </a:rPr>
              <a:t>으로 등록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Fighter</a:t>
            </a:r>
            <a:r>
              <a:rPr lang="ko-KR" altLang="en-US" dirty="0" smtClean="0">
                <a:sym typeface="Wingdings" panose="05000000000000000000" pitchFamily="2" charset="2"/>
              </a:rPr>
              <a:t>로 변경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Fighter  </a:t>
            </a:r>
            <a:r>
              <a:rPr lang="en-US" altLang="ko-KR" dirty="0" err="1" smtClean="0">
                <a:sym typeface="Wingdings" panose="05000000000000000000" pitchFamily="2" charset="2"/>
              </a:rPr>
              <a:t>FighterAnimCtrl</a:t>
            </a:r>
            <a:r>
              <a:rPr lang="en-US" altLang="ko-KR" dirty="0" smtClean="0">
                <a:sym typeface="Wingdings" panose="05000000000000000000" pitchFamily="2" charset="2"/>
              </a:rPr>
              <a:t> : </a:t>
            </a:r>
            <a:r>
              <a:rPr lang="ko-KR" altLang="en-US" dirty="0" smtClean="0">
                <a:sym typeface="Wingdings" panose="05000000000000000000" pitchFamily="2" charset="2"/>
              </a:rPr>
              <a:t>미리 설정된 </a:t>
            </a:r>
            <a:r>
              <a:rPr lang="ko-KR" altLang="en-US" dirty="0" err="1" smtClean="0">
                <a:sym typeface="Wingdings" panose="05000000000000000000" pitchFamily="2" charset="2"/>
              </a:rPr>
              <a:t>애니메이터</a:t>
            </a:r>
            <a:r>
              <a:rPr lang="ko-KR" altLang="en-US" dirty="0" smtClean="0">
                <a:sym typeface="Wingdings" panose="05000000000000000000" pitchFamily="2" charset="2"/>
              </a:rPr>
              <a:t> 컨트롤러를 활용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858" t="7266" b="55180"/>
          <a:stretch/>
        </p:blipFill>
        <p:spPr>
          <a:xfrm>
            <a:off x="29017" y="3877236"/>
            <a:ext cx="9088090" cy="20508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866211" y="4701952"/>
            <a:ext cx="2268824" cy="71273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660232" y="4902660"/>
            <a:ext cx="1080120" cy="512022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6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캐릭터 설정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파라미터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Jump(Bool), Attack, Down, Damage(Trigger), Move(Float)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42280"/>
            <a:ext cx="7382455" cy="42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캐릭터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Fighter </a:t>
            </a:r>
            <a:r>
              <a:rPr lang="ko-KR" altLang="en-US" dirty="0" smtClean="0"/>
              <a:t>캐릭터에 캐릭터 컨트롤러 속성 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Center: 0, 0.75, 0</a:t>
            </a:r>
          </a:p>
          <a:p>
            <a:pPr lvl="2"/>
            <a:r>
              <a:rPr lang="en-US" altLang="ko-KR" dirty="0" smtClean="0"/>
              <a:t>Radius: 0.2</a:t>
            </a:r>
          </a:p>
          <a:p>
            <a:pPr lvl="2"/>
            <a:r>
              <a:rPr lang="en-US" altLang="ko-KR" dirty="0" smtClean="0"/>
              <a:t>Height: 1.5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플레이어 컨트롤러 스크립트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C# Script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cshPlayerController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8101" t="7502" b="44291"/>
          <a:stretch/>
        </p:blipFill>
        <p:spPr>
          <a:xfrm>
            <a:off x="5724128" y="2275384"/>
            <a:ext cx="3140214" cy="374441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679250" y="4842628"/>
            <a:ext cx="3227358" cy="122406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9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캐릭터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플레이어 컨트롤러 스크립트 생성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52128" y="2132856"/>
            <a:ext cx="84969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cshPlayerController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Animator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m_animator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Vector3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m_velocity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bool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m_isGrounded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bool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m_jumpOn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cshJoystick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sJoystick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m_moveSpeed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2.0f;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m_jumpForce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5.0f;</a:t>
            </a:r>
          </a:p>
          <a:p>
            <a:endParaRPr lang="en-US" altLang="ko-KR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Start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m_animator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&lt;Animator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&gt;();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Update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PlayerMove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m_animator.SetBool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"Jump"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!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m_isGrounded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en-US" altLang="ko-KR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OnVirtualPadJump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 {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rayDistance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0.2f;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var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ray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Ray(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transform.localPosition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Vector3(0.0f, 0.1f, 0.0f), Vector3.down);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Physics.Raycast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(ray,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rayDistance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m_jumpOn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캐릭터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플레이어 컨트롤러 스크립트 생성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52128" y="2160904"/>
            <a:ext cx="849694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cshPlayerController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PlayerMove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CharacterController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controller =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CharacterController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&gt;();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gravity = 20.0f;</a:t>
            </a:r>
          </a:p>
          <a:p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controller.isGrounded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h =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sJoystick.GetHorizontalValue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v =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sJoystick.GetVerticalValue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m_velocity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Vector3(h, 0, v);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m_velocity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m_velocity.normalized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m_animator.SetFloat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smtClean="0">
                <a:solidFill>
                  <a:srgbClr val="A31515"/>
                </a:solidFill>
                <a:latin typeface="+mn-ea"/>
              </a:rPr>
              <a:t>"Move"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m_velocity.magnitude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m_jumpOn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m_velocity.y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m_jumpForce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m_jumpOn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else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m_velocity.magnitude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&gt; 0.5)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transform.LookAt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transform.position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m_velocity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m_velocity.y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-= gravity *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Time.deltaTime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controller.Move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m_velocity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*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m_moveSpeed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*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Time.deltaTime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m_isGrounded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controller.isGrounded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7473" t="7220" b="35633"/>
          <a:stretch/>
        </p:blipFill>
        <p:spPr>
          <a:xfrm>
            <a:off x="3983044" y="3019766"/>
            <a:ext cx="5067956" cy="2986587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4788024" y="3717032"/>
            <a:ext cx="2966791" cy="204193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1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7591" t="7203" b="63905"/>
          <a:stretch/>
        </p:blipFill>
        <p:spPr>
          <a:xfrm>
            <a:off x="593331" y="3994600"/>
            <a:ext cx="8414538" cy="251256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캐릭터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공격 설정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Create Empty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AttackArea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Position: 0, 0.75, 0.6</a:t>
            </a:r>
          </a:p>
          <a:p>
            <a:pPr lvl="3"/>
            <a:r>
              <a:rPr lang="en-US" altLang="ko-KR" dirty="0" err="1" smtClean="0">
                <a:sym typeface="Wingdings" panose="05000000000000000000" pitchFamily="2" charset="2"/>
              </a:rPr>
              <a:t>BoxCollider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추가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4"/>
            <a:r>
              <a:rPr lang="en-US" altLang="ko-KR" dirty="0" smtClean="0">
                <a:sym typeface="Wingdings" panose="05000000000000000000" pitchFamily="2" charset="2"/>
              </a:rPr>
              <a:t>Size: 1, 1.5, 1</a:t>
            </a:r>
          </a:p>
          <a:p>
            <a:pPr lvl="4"/>
            <a:r>
              <a:rPr lang="en-US" altLang="ko-KR" dirty="0" smtClean="0">
                <a:sym typeface="Wingdings" panose="05000000000000000000" pitchFamily="2" charset="2"/>
              </a:rPr>
              <a:t>Is Trigger: </a:t>
            </a:r>
            <a:r>
              <a:rPr lang="ko-KR" altLang="en-US" dirty="0" smtClean="0">
                <a:sym typeface="Wingdings" panose="05000000000000000000" pitchFamily="2" charset="2"/>
              </a:rPr>
              <a:t>체크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Fighter</a:t>
            </a:r>
            <a:r>
              <a:rPr lang="ko-KR" altLang="en-US" dirty="0" smtClean="0">
                <a:sym typeface="Wingdings" panose="05000000000000000000" pitchFamily="2" charset="2"/>
              </a:rPr>
              <a:t>의 자식 객체로 설정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694012" y="5744449"/>
            <a:ext cx="1433726" cy="591019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92079" y="4507448"/>
            <a:ext cx="3711243" cy="71139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92079" y="6010151"/>
            <a:ext cx="3711243" cy="21101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92080" y="5547946"/>
            <a:ext cx="1768144" cy="17206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캐릭터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공격 범위 스크립트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C# Script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cshAttackArea</a:t>
            </a:r>
            <a:r>
              <a:rPr lang="en-US" altLang="ko-KR" dirty="0" smtClean="0">
                <a:sym typeface="Wingdings" panose="05000000000000000000" pitchFamily="2" charset="2"/>
              </a:rPr>
              <a:t>  </a:t>
            </a:r>
            <a:r>
              <a:rPr lang="en-US" altLang="ko-KR" dirty="0" err="1" smtClean="0">
                <a:sym typeface="Wingdings" panose="05000000000000000000" pitchFamily="2" charset="2"/>
              </a:rPr>
              <a:t>AttackArea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객체에 등록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95536" y="2656168"/>
            <a:ext cx="83529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cshAttackArea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List&lt;Collider&gt; colliders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get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(0 &lt;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colliderList.Count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 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현재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colliders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리스트에 </a:t>
            </a:r>
            <a:r>
              <a:rPr lang="ko-KR" altLang="en-US" sz="900" dirty="0" err="1">
                <a:solidFill>
                  <a:srgbClr val="008000"/>
                </a:solidFill>
                <a:latin typeface="+mn-ea"/>
              </a:rPr>
              <a:t>객체중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null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인 것은 제거하여 </a:t>
            </a:r>
            <a:r>
              <a:rPr lang="en-US" altLang="ko-KR" sz="900" dirty="0" err="1">
                <a:solidFill>
                  <a:srgbClr val="008000"/>
                </a:solidFill>
                <a:latin typeface="+mn-ea"/>
              </a:rPr>
              <a:t>colliderList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에 저장 후 반환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colliderList.RemoveAll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(c =&gt; c ==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colliderList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List&lt;Collider&gt;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colliderList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List&lt;Collider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&gt;();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OnTriggerEnter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(Collider other)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other.CompareTag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BreakableObject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||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other.CompareTag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"Enemy"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colliders.Add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(other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);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OnTriggerExit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(Collider other)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other.CompareTag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 err="1">
                <a:solidFill>
                  <a:srgbClr val="A31515"/>
                </a:solidFill>
                <a:latin typeface="+mn-ea"/>
              </a:rPr>
              <a:t>BreakableObject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||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other.CompareTag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+mn-ea"/>
              </a:rPr>
              <a:t>"Enemy"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colliders.Remove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(other);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60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버튼 이벤트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공격 버튼에 대한 이벤트 스크립트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C# Script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cshButton</a:t>
            </a:r>
            <a:r>
              <a:rPr lang="en-US" altLang="ko-KR" dirty="0" smtClean="0">
                <a:sym typeface="Wingdings" panose="05000000000000000000" pitchFamily="2" charset="2"/>
              </a:rPr>
              <a:t>  UI </a:t>
            </a:r>
            <a:r>
              <a:rPr lang="ko-KR" altLang="en-US" dirty="0" smtClean="0">
                <a:sym typeface="Wingdings" panose="05000000000000000000" pitchFamily="2" charset="2"/>
              </a:rPr>
              <a:t>객체에 등록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7888" y="2852936"/>
            <a:ext cx="820891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cshButton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Button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btnJump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Button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btnAttack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cshPlayerController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sPlayer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btnJump.gameObject.SetActive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btnJump.onClick.RemoveAllListeners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btnJump.onClick.AddListener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OnClickJumpButton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btnAttack.gameObject.SetActive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btnAttack.onClick.RemoveAllListeners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btnAttack.onClick.AddListener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OnClickAttackButton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UpdateButton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UpdateButton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canAttack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sPlayer.CanAttack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btnAttack.gameObject.SetActive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canAttack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btnJump.gameObject.SetActive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(!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canAttack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07904" y="4869160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OnClickJumpButton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sPlayer.OnVirtualPadJump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lvl="0"/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OnClickAttackButton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sPlayer.OnVirtualPadAttack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23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플레이어 스크립트 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cshPlayerController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및 함수 추가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95536" y="2272862"/>
            <a:ext cx="889248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cshPlayerController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cshAttackArea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m_attackArea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null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Start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m_animator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&lt;Animator&gt;();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b="1" dirty="0" err="1">
                <a:solidFill>
                  <a:srgbClr val="000000"/>
                </a:solidFill>
                <a:latin typeface="+mn-ea"/>
              </a:rPr>
              <a:t>m_attackArea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b="1" dirty="0" err="1">
                <a:solidFill>
                  <a:srgbClr val="000000"/>
                </a:solidFill>
                <a:latin typeface="+mn-ea"/>
              </a:rPr>
              <a:t>GetComponentInChildren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900" b="1" dirty="0" err="1">
                <a:solidFill>
                  <a:srgbClr val="000000"/>
                </a:solidFill>
                <a:latin typeface="+mn-ea"/>
              </a:rPr>
              <a:t>cshAttackArea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</a:rPr>
              <a:t>&gt;();</a:t>
            </a:r>
            <a:endParaRPr lang="en-US" altLang="ko-KR" sz="900" b="1" dirty="0" smtClean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bool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CanAttack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0 &lt;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m_attackArea.colliders.Count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76056" y="980728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9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    public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OnVirtualPadAttack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()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{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(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==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) {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; }</a:t>
            </a:r>
          </a:p>
          <a:p>
            <a:pPr lvl="0"/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m_animator.SetTrigger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900" dirty="0">
                <a:solidFill>
                  <a:srgbClr val="A31515"/>
                </a:solidFill>
                <a:latin typeface="맑은 고딕" panose="020B0503020000020004" pitchFamily="50" charset="-127"/>
              </a:rPr>
              <a:t>"Attack"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);</a:t>
            </a:r>
          </a:p>
          <a:p>
            <a:pPr lvl="0"/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Vector3 center = Vector3.zero;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m_attackArea.colliders.Count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cntBreak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= 0;</a:t>
            </a:r>
          </a:p>
          <a:p>
            <a:pPr lvl="0"/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sv-SE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sv-SE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for</a:t>
            </a:r>
            <a:r>
              <a:rPr lang="sv-SE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(</a:t>
            </a:r>
            <a:r>
              <a:rPr lang="sv-SE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int</a:t>
            </a:r>
            <a:r>
              <a:rPr lang="sv-SE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i = 0; i &lt; m_attackArea.colliders.Count; ++i)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{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collider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m_attackArea.colliders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];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center +=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collider.transform.localPosition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lvl="0"/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obj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collider.GetComponent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cshBreakableObject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&gt;();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obj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!=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{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obj.PlayEffect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();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cntBreak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++;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 err="1">
                <a:solidFill>
                  <a:srgbClr val="0000FF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enemy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collider.GetComponent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cshEnemyController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&gt;();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(enemy !=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null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{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enemy.Damage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();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enemy.GetHP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() &lt;= 0)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m_attackArea.colliders.Clear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();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else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{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Destroy(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collider.gameObject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);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맑은 고딕" panose="020B0503020000020004" pitchFamily="50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cntBreak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&gt; 0)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m_attackArea.colliders.Clear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();</a:t>
            </a:r>
          </a:p>
          <a:p>
            <a:pPr lvl="0"/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center /=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center.y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transform.localPosition.y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transform.LookAt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(center);</a:t>
            </a:r>
          </a:p>
          <a:p>
            <a:pPr lvl="0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</a:p>
          <a:p>
            <a:pPr lvl="0"/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액션 게임 콘텐츠를 제작하는 과정을 통해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콘텐츠에서 사용되는 용어나 기법을 학습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 </a:t>
            </a:r>
            <a:r>
              <a:rPr lang="ko-KR" altLang="en-US" dirty="0" smtClean="0"/>
              <a:t>뿐 아니라 모바일에서 제어 가능한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캐릭터 애니메이션 처리 및 가상 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카메라 구현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간단한 </a:t>
            </a:r>
            <a:r>
              <a:rPr lang="ko-KR" altLang="en-US" dirty="0" err="1" smtClean="0"/>
              <a:t>파티클</a:t>
            </a:r>
            <a:r>
              <a:rPr lang="ko-KR" altLang="en-US" dirty="0" smtClean="0"/>
              <a:t> 애니메이션 처리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9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데미지</a:t>
            </a:r>
            <a:r>
              <a:rPr lang="ko-KR" altLang="en-US" dirty="0" smtClean="0"/>
              <a:t> 오브젝트 처리 스크립트 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C# Script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cshBreakableObject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cshEnemyController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각각 추가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83568" y="2594228"/>
            <a:ext cx="712879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cshBreakableObject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destroyEffectPrefab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PlayEffect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Instantiate(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destroyEffectPrefab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transform.localPosition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Quaternion.identity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9256" y="3933056"/>
            <a:ext cx="53823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cshEnemyController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hp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3;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Damage()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hp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--;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hp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&lt;= 0)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Destroy(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GetHP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hp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73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버튼 스크립트 속성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캐릭터 관련 속성 변수 등록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7489" t="7439" b="64112"/>
          <a:stretch/>
        </p:blipFill>
        <p:spPr>
          <a:xfrm>
            <a:off x="467544" y="2420888"/>
            <a:ext cx="8528506" cy="250280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297719" y="3573016"/>
            <a:ext cx="3758358" cy="87589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619672" y="3861048"/>
            <a:ext cx="5256584" cy="7200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691680" y="4005064"/>
            <a:ext cx="5184576" cy="7200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362808" y="4246686"/>
            <a:ext cx="5468815" cy="1758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4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나무 통 </a:t>
            </a:r>
            <a:r>
              <a:rPr lang="ko-KR" altLang="en-US" dirty="0" err="1"/>
              <a:t>프리팹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Create Empty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WoodBarrel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Project  Models  </a:t>
            </a:r>
            <a:r>
              <a:rPr lang="en-US" altLang="ko-KR" dirty="0" err="1" smtClean="0">
                <a:sym typeface="Wingdings" panose="05000000000000000000" pitchFamily="2" charset="2"/>
              </a:rPr>
              <a:t>ObjSet</a:t>
            </a:r>
            <a:r>
              <a:rPr lang="en-US" altLang="ko-KR" dirty="0" smtClean="0">
                <a:sym typeface="Wingdings" panose="05000000000000000000" pitchFamily="2" charset="2"/>
              </a:rPr>
              <a:t>  </a:t>
            </a:r>
            <a:r>
              <a:rPr lang="en-US" altLang="ko-KR" dirty="0" err="1" smtClean="0">
                <a:sym typeface="Wingdings" panose="05000000000000000000" pitchFamily="2" charset="2"/>
              </a:rPr>
              <a:t>Obj_barrel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자식 객체로 등록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Capsule Collider </a:t>
            </a:r>
            <a:r>
              <a:rPr lang="ko-KR" altLang="en-US" dirty="0">
                <a:sym typeface="Wingdings" panose="05000000000000000000" pitchFamily="2" charset="2"/>
              </a:rPr>
              <a:t>추가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Center: 0, 0.45, 0</a:t>
            </a: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Radius: </a:t>
            </a:r>
            <a:r>
              <a:rPr lang="en-US" altLang="ko-KR" dirty="0" smtClean="0">
                <a:sym typeface="Wingdings" panose="05000000000000000000" pitchFamily="2" charset="2"/>
              </a:rPr>
              <a:t>0.45</a:t>
            </a:r>
          </a:p>
          <a:p>
            <a:pPr lvl="3"/>
            <a:r>
              <a:rPr lang="en-US" altLang="ko-KR" dirty="0" err="1" smtClean="0">
                <a:sym typeface="Wingdings" panose="05000000000000000000" pitchFamily="2" charset="2"/>
              </a:rPr>
              <a:t>Rigidbody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err="1" smtClean="0">
                <a:sym typeface="Wingdings" panose="05000000000000000000" pitchFamily="2" charset="2"/>
              </a:rPr>
              <a:t>프리팹으로</a:t>
            </a:r>
            <a:r>
              <a:rPr lang="ko-KR" altLang="en-US" dirty="0" smtClean="0">
                <a:sym typeface="Wingdings" panose="05000000000000000000" pitchFamily="2" charset="2"/>
              </a:rPr>
              <a:t> 등록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3202" t="7303" b="44452"/>
          <a:stretch/>
        </p:blipFill>
        <p:spPr>
          <a:xfrm>
            <a:off x="107505" y="4006284"/>
            <a:ext cx="8928992" cy="268828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687249" y="4819109"/>
            <a:ext cx="2393998" cy="1922349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03390" y="5419745"/>
            <a:ext cx="1703716" cy="25491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4355976" y="4819109"/>
            <a:ext cx="1584176" cy="69812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나무 상자 </a:t>
            </a:r>
            <a:r>
              <a:rPr lang="ko-KR" altLang="en-US" dirty="0" err="1"/>
              <a:t>프리팹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Create Empty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WoodCrate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Project  Models  </a:t>
            </a:r>
            <a:r>
              <a:rPr lang="en-US" altLang="ko-KR" dirty="0" err="1" smtClean="0">
                <a:sym typeface="Wingdings" panose="05000000000000000000" pitchFamily="2" charset="2"/>
              </a:rPr>
              <a:t>ObjSet</a:t>
            </a:r>
            <a:r>
              <a:rPr lang="en-US" altLang="ko-KR" dirty="0" smtClean="0">
                <a:sym typeface="Wingdings" panose="05000000000000000000" pitchFamily="2" charset="2"/>
              </a:rPr>
              <a:t>  </a:t>
            </a:r>
            <a:r>
              <a:rPr lang="en-US" altLang="ko-KR" dirty="0" err="1" smtClean="0">
                <a:sym typeface="Wingdings" panose="05000000000000000000" pitchFamily="2" charset="2"/>
              </a:rPr>
              <a:t>Obj_box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자식 객체로 등록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Box Collider </a:t>
            </a:r>
            <a:r>
              <a:rPr lang="ko-KR" altLang="en-US" dirty="0">
                <a:sym typeface="Wingdings" panose="05000000000000000000" pitchFamily="2" charset="2"/>
              </a:rPr>
              <a:t>추가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Center: 0, 0.45, 0</a:t>
            </a: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Size: 1.08, 0.9, 1.08</a:t>
            </a: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Rigidbody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err="1" smtClean="0">
                <a:sym typeface="Wingdings" panose="05000000000000000000" pitchFamily="2" charset="2"/>
              </a:rPr>
              <a:t>프리팹으로</a:t>
            </a:r>
            <a:r>
              <a:rPr lang="ko-KR" altLang="en-US" dirty="0" smtClean="0">
                <a:sym typeface="Wingdings" panose="05000000000000000000" pitchFamily="2" charset="2"/>
              </a:rPr>
              <a:t> 등록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145" t="7497" b="47609"/>
          <a:stretch/>
        </p:blipFill>
        <p:spPr>
          <a:xfrm>
            <a:off x="82798" y="4031440"/>
            <a:ext cx="8990864" cy="251726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687249" y="4888523"/>
            <a:ext cx="2393998" cy="168812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03390" y="5454913"/>
            <a:ext cx="1703716" cy="25491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355976" y="5229200"/>
            <a:ext cx="1728192" cy="28803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 객체의 충돌 이벤트를 위한 태그 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Tag </a:t>
            </a:r>
            <a:r>
              <a:rPr lang="en-US" altLang="ko-KR" dirty="0" smtClean="0">
                <a:sym typeface="Wingdings" panose="05000000000000000000" pitchFamily="2" charset="2"/>
              </a:rPr>
              <a:t> Add Tag</a:t>
            </a:r>
          </a:p>
          <a:p>
            <a:pPr lvl="2"/>
            <a:r>
              <a:rPr lang="en-US" altLang="ko-KR" dirty="0" err="1" smtClean="0"/>
              <a:t>BreakableObject</a:t>
            </a:r>
            <a:r>
              <a:rPr lang="en-US" altLang="ko-KR" dirty="0" smtClean="0"/>
              <a:t>, Enemy </a:t>
            </a:r>
            <a:r>
              <a:rPr lang="ko-KR" altLang="en-US" dirty="0" smtClean="0"/>
              <a:t>태그 추가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WoodBarrel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WoodCrate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프리팹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BreakableObject</a:t>
            </a:r>
            <a:r>
              <a:rPr lang="ko-KR" altLang="en-US" dirty="0" smtClean="0"/>
              <a:t>로 변경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7885" t="7277" b="79038"/>
          <a:stretch/>
        </p:blipFill>
        <p:spPr>
          <a:xfrm>
            <a:off x="5292080" y="1844824"/>
            <a:ext cx="3252684" cy="109024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7888" t="26678" b="69491"/>
          <a:stretch/>
        </p:blipFill>
        <p:spPr>
          <a:xfrm>
            <a:off x="4578901" y="3861047"/>
            <a:ext cx="3945528" cy="3702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7868" t="26579" b="69590"/>
          <a:stretch/>
        </p:blipFill>
        <p:spPr>
          <a:xfrm>
            <a:off x="551006" y="3861047"/>
            <a:ext cx="3948986" cy="37029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13988" y="4062047"/>
            <a:ext cx="1902835" cy="21980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03268" y="4062047"/>
            <a:ext cx="1902835" cy="21980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부숴지는 나무 </a:t>
            </a:r>
            <a:r>
              <a:rPr lang="ko-KR" altLang="en-US" dirty="0" err="1" smtClean="0"/>
              <a:t>파티클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Create Empty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WoodBreak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Effects  Particle System</a:t>
            </a:r>
          </a:p>
          <a:p>
            <a:pPr lvl="4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Particle</a:t>
            </a:r>
          </a:p>
          <a:p>
            <a:pPr lvl="4"/>
            <a:r>
              <a:rPr lang="en-US" altLang="ko-KR" dirty="0" err="1" smtClean="0">
                <a:sym typeface="Wingdings" panose="05000000000000000000" pitchFamily="2" charset="2"/>
              </a:rPr>
              <a:t>WoodBreak</a:t>
            </a:r>
            <a:r>
              <a:rPr lang="ko-KR" altLang="en-US" dirty="0" smtClean="0">
                <a:sym typeface="Wingdings" panose="05000000000000000000" pitchFamily="2" charset="2"/>
              </a:rPr>
              <a:t>의 자식 객체로 설정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 err="1" smtClean="0">
                <a:sym typeface="Wingdings" panose="05000000000000000000" pitchFamily="2" charset="2"/>
              </a:rPr>
              <a:t>파티클</a:t>
            </a:r>
            <a:r>
              <a:rPr lang="ko-KR" altLang="en-US" dirty="0" smtClean="0">
                <a:sym typeface="Wingdings" panose="05000000000000000000" pitchFamily="2" charset="2"/>
              </a:rPr>
              <a:t> 시스템의 속성을 이미지를 참고하여 수정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134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부숴지는 나무 </a:t>
            </a:r>
            <a:r>
              <a:rPr lang="ko-KR" altLang="en-US" dirty="0" err="1" smtClean="0"/>
              <a:t>파티클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8084" t="7586" r="807" b="38020"/>
          <a:stretch/>
        </p:blipFill>
        <p:spPr>
          <a:xfrm>
            <a:off x="539552" y="1844824"/>
            <a:ext cx="3404919" cy="475252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3139" t="40526" r="50116" b="51343"/>
          <a:stretch/>
        </p:blipFill>
        <p:spPr>
          <a:xfrm>
            <a:off x="3899981" y="4614006"/>
            <a:ext cx="1655966" cy="5614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746825" y="4718194"/>
            <a:ext cx="215575" cy="17653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7010" y="3573017"/>
            <a:ext cx="3398495" cy="130378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7010" y="5853953"/>
            <a:ext cx="3398495" cy="28687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78071" t="27914" r="1101" b="29087"/>
          <a:stretch/>
        </p:blipFill>
        <p:spPr>
          <a:xfrm>
            <a:off x="5697307" y="2132856"/>
            <a:ext cx="3284009" cy="367240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664822" y="2102805"/>
            <a:ext cx="3398495" cy="107966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64822" y="3327805"/>
            <a:ext cx="3398495" cy="40151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부숴지는 나무 </a:t>
            </a:r>
            <a:r>
              <a:rPr lang="ko-KR" altLang="en-US" dirty="0" err="1" smtClean="0"/>
              <a:t>파티클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78130" t="7385" r="1061" b="8026"/>
          <a:stretch/>
        </p:blipFill>
        <p:spPr>
          <a:xfrm>
            <a:off x="6006516" y="0"/>
            <a:ext cx="3102542" cy="683162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978770" y="1015429"/>
            <a:ext cx="3154885" cy="40151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78770" y="2000168"/>
            <a:ext cx="3154885" cy="40151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78770" y="3608471"/>
            <a:ext cx="3154885" cy="182517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부숴지는 나무 </a:t>
            </a:r>
            <a:r>
              <a:rPr lang="ko-KR" altLang="en-US" dirty="0" err="1" smtClean="0"/>
              <a:t>파티클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파티클</a:t>
            </a:r>
            <a:r>
              <a:rPr lang="ko-KR" altLang="en-US" dirty="0" smtClean="0"/>
              <a:t> 삭제 스크립트 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CreateC</a:t>
            </a:r>
            <a:r>
              <a:rPr lang="en-US" altLang="ko-KR" dirty="0" smtClean="0">
                <a:sym typeface="Wingdings" panose="05000000000000000000" pitchFamily="2" charset="2"/>
              </a:rPr>
              <a:t># Script 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cshDestroyTimer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WoodBreak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객체에 등록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 smtClean="0">
                <a:sym typeface="Wingdings" panose="05000000000000000000" pitchFamily="2" charset="2"/>
              </a:rPr>
              <a:t>FDestroyTime</a:t>
            </a:r>
            <a:r>
              <a:rPr lang="en-US" altLang="ko-KR" dirty="0" smtClean="0">
                <a:sym typeface="Wingdings" panose="05000000000000000000" pitchFamily="2" charset="2"/>
              </a:rPr>
              <a:t> : 5</a:t>
            </a:r>
            <a:r>
              <a:rPr lang="ko-KR" altLang="en-US" dirty="0" smtClean="0">
                <a:sym typeface="Wingdings" panose="05000000000000000000" pitchFamily="2" charset="2"/>
              </a:rPr>
              <a:t>로 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WoodBreak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프리팹</a:t>
            </a:r>
            <a:r>
              <a:rPr lang="ko-KR" altLang="en-US" dirty="0" smtClean="0">
                <a:sym typeface="Wingdings" panose="05000000000000000000" pitchFamily="2" charset="2"/>
              </a:rPr>
              <a:t> 등록</a:t>
            </a:r>
            <a:endParaRPr lang="en-US" altLang="ko-KR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47636" t="7284" r="22461" b="56553"/>
          <a:stretch/>
        </p:blipFill>
        <p:spPr>
          <a:xfrm>
            <a:off x="4419560" y="3573016"/>
            <a:ext cx="4616936" cy="302433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cxnSp>
        <p:nvCxnSpPr>
          <p:cNvPr id="17" name="직선 화살표 연결선 16"/>
          <p:cNvCxnSpPr/>
          <p:nvPr/>
        </p:nvCxnSpPr>
        <p:spPr>
          <a:xfrm flipV="1">
            <a:off x="5511258" y="5373216"/>
            <a:ext cx="2592288" cy="504056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800600" y="687146"/>
            <a:ext cx="401987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System.Collections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System.Collections.Generic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UnityEngine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cshDestroyTimer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fDestroyTime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 Start is called before the first frame update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Start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Destroy(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fDestroyTime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 Update is called once per frame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Update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7967" t="26814" b="56659"/>
          <a:stretch/>
        </p:blipFill>
        <p:spPr>
          <a:xfrm>
            <a:off x="558998" y="4077072"/>
            <a:ext cx="3750926" cy="152404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536331" y="5067995"/>
            <a:ext cx="3815861" cy="57666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나무 상자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통에 스크립트 추가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cshBreakableObject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스크립트를 상자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 </a:t>
            </a:r>
            <a:r>
              <a:rPr lang="ko-KR" altLang="en-US" dirty="0" err="1" smtClean="0"/>
              <a:t>프리팹에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DestroyEffectPrefab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WoodBreak</a:t>
            </a:r>
            <a:r>
              <a:rPr lang="ko-KR" altLang="en-US" dirty="0" err="1" smtClean="0"/>
              <a:t>파티클</a:t>
            </a:r>
            <a:r>
              <a:rPr lang="ko-KR" altLang="en-US" dirty="0" smtClean="0"/>
              <a:t> 등록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8044" t="26560" b="22869"/>
          <a:stretch/>
        </p:blipFill>
        <p:spPr>
          <a:xfrm>
            <a:off x="1187624" y="2492896"/>
            <a:ext cx="3240615" cy="4043082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7727" t="26504" b="26441"/>
          <a:stretch/>
        </p:blipFill>
        <p:spPr>
          <a:xfrm>
            <a:off x="4579124" y="2492896"/>
            <a:ext cx="3287416" cy="3761901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115871" y="6049963"/>
            <a:ext cx="3350621" cy="52668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46288" y="5786620"/>
            <a:ext cx="3350621" cy="52668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준비 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Camera, Models</a:t>
            </a:r>
            <a:r>
              <a:rPr lang="en-US" altLang="ko-KR" dirty="0" smtClean="0"/>
              <a:t>, </a:t>
            </a:r>
            <a:r>
              <a:rPr lang="en-US" altLang="ko-KR" dirty="0" smtClean="0"/>
              <a:t>Sprites </a:t>
            </a:r>
            <a:r>
              <a:rPr lang="ko-KR" altLang="en-US" dirty="0" smtClean="0"/>
              <a:t>폴더를 </a:t>
            </a:r>
            <a:r>
              <a:rPr lang="en-US" altLang="ko-KR" dirty="0" smtClean="0"/>
              <a:t>Project</a:t>
            </a:r>
            <a:r>
              <a:rPr lang="ko-KR" altLang="en-US" dirty="0" smtClean="0"/>
              <a:t>에 복사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배경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Plane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이름 </a:t>
            </a:r>
            <a:r>
              <a:rPr lang="en-US" altLang="ko-KR" dirty="0" smtClean="0">
                <a:sym typeface="Wingdings" panose="05000000000000000000" pitchFamily="2" charset="2"/>
              </a:rPr>
              <a:t>: Floor</a:t>
            </a:r>
          </a:p>
          <a:p>
            <a:pPr lvl="3"/>
            <a:r>
              <a:rPr lang="en-US" altLang="ko-KR" dirty="0" smtClean="0"/>
              <a:t>Scale : 5, 1 ,5</a:t>
            </a:r>
          </a:p>
          <a:p>
            <a:pPr lvl="1"/>
            <a:r>
              <a:rPr lang="ko-KR" altLang="en-US" dirty="0" smtClean="0"/>
              <a:t>장면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File </a:t>
            </a:r>
            <a:r>
              <a:rPr lang="en-US" altLang="ko-KR" dirty="0" smtClean="0">
                <a:sym typeface="Wingdings" panose="05000000000000000000" pitchFamily="2" charset="2"/>
              </a:rPr>
              <a:t> New Scene</a:t>
            </a:r>
          </a:p>
          <a:p>
            <a:pPr lvl="3"/>
            <a:r>
              <a:rPr lang="en-US" altLang="ko-KR" dirty="0" smtClean="0"/>
              <a:t>Save As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Scenes </a:t>
            </a:r>
            <a:r>
              <a:rPr lang="ko-KR" altLang="en-US" dirty="0" smtClean="0"/>
              <a:t>폴더에 이름을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로 하여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폴더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Folder</a:t>
            </a: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Scripts, Prefabs </a:t>
            </a:r>
            <a:r>
              <a:rPr lang="ko-KR" altLang="en-US" dirty="0" smtClean="0">
                <a:sym typeface="Wingdings" panose="05000000000000000000" pitchFamily="2" charset="2"/>
              </a:rPr>
              <a:t>두 개의 폴더 생성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게임</a:t>
            </a:r>
            <a:r>
              <a:rPr lang="en-US" altLang="ko-KR" dirty="0" smtClean="0">
                <a:sym typeface="Wingdings" panose="05000000000000000000" pitchFamily="2" charset="2"/>
              </a:rPr>
              <a:t>(Game) </a:t>
            </a:r>
            <a:r>
              <a:rPr lang="ko-KR" altLang="en-US" dirty="0" smtClean="0">
                <a:sym typeface="Wingdings" panose="05000000000000000000" pitchFamily="2" charset="2"/>
              </a:rPr>
              <a:t>뷰 해상도 조절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/>
              <a:t>Free Aspect </a:t>
            </a:r>
            <a:r>
              <a:rPr lang="en-US" altLang="ko-KR" dirty="0" smtClean="0">
                <a:sym typeface="Wingdings" panose="05000000000000000000" pitchFamily="2" charset="2"/>
              </a:rPr>
              <a:t> 16:9</a:t>
            </a:r>
            <a:r>
              <a:rPr lang="ko-KR" altLang="en-US" dirty="0" smtClean="0">
                <a:sym typeface="Wingdings" panose="05000000000000000000" pitchFamily="2" charset="2"/>
              </a:rPr>
              <a:t>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20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나무 객체를 적당한 위치에 배치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7493" r="52995" b="46374"/>
          <a:stretch/>
        </p:blipFill>
        <p:spPr>
          <a:xfrm>
            <a:off x="1115616" y="1939452"/>
            <a:ext cx="7732113" cy="411051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38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적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Capsule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Enemy  </a:t>
            </a:r>
            <a:r>
              <a:rPr lang="ko-KR" altLang="en-US" dirty="0" smtClean="0">
                <a:sym typeface="Wingdings" panose="05000000000000000000" pitchFamily="2" charset="2"/>
              </a:rPr>
              <a:t>적당한 위치에 배치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Tag: Enemy</a:t>
            </a:r>
            <a:r>
              <a:rPr lang="ko-KR" altLang="en-US" dirty="0" smtClean="0">
                <a:sym typeface="Wingdings" panose="05000000000000000000" pitchFamily="2" charset="2"/>
              </a:rPr>
              <a:t>로 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/>
              <a:t>cshEnemyController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스크립트 추가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Rigidbody</a:t>
            </a:r>
            <a:r>
              <a:rPr lang="ko-KR" altLang="en-US" dirty="0" smtClean="0"/>
              <a:t>추가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7991" t="7609" b="36363"/>
          <a:stretch/>
        </p:blipFill>
        <p:spPr>
          <a:xfrm>
            <a:off x="5364088" y="1700808"/>
            <a:ext cx="3551019" cy="489654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337596" y="4669996"/>
            <a:ext cx="3604181" cy="195940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56739" y="2031026"/>
            <a:ext cx="1714500" cy="17584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카메라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 Camera</a:t>
            </a:r>
          </a:p>
          <a:p>
            <a:pPr lvl="2"/>
            <a:r>
              <a:rPr lang="en-US" altLang="ko-KR" dirty="0" smtClean="0"/>
              <a:t>Position: 0, 1, -5</a:t>
            </a:r>
          </a:p>
          <a:p>
            <a:pPr lvl="2"/>
            <a:r>
              <a:rPr lang="en-US" altLang="ko-KR" dirty="0" smtClean="0"/>
              <a:t>Project </a:t>
            </a:r>
            <a:r>
              <a:rPr lang="en-US" altLang="ko-KR" dirty="0">
                <a:sym typeface="Wingdings" panose="05000000000000000000" pitchFamily="2" charset="2"/>
              </a:rPr>
              <a:t> Camera  </a:t>
            </a:r>
            <a:r>
              <a:rPr lang="en-US" altLang="ko-KR" dirty="0" err="1" smtClean="0">
                <a:sym typeface="Wingdings" panose="05000000000000000000" pitchFamily="2" charset="2"/>
              </a:rPr>
              <a:t>DungeonCamera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스크립트 등록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Target : Fighter</a:t>
            </a:r>
            <a:r>
              <a:rPr lang="ko-KR" altLang="en-US" dirty="0" smtClean="0">
                <a:sym typeface="Wingdings" panose="05000000000000000000" pitchFamily="2" charset="2"/>
              </a:rPr>
              <a:t>로 설정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7796" t="7507" b="32707"/>
          <a:stretch/>
        </p:blipFill>
        <p:spPr>
          <a:xfrm>
            <a:off x="6156176" y="2708920"/>
            <a:ext cx="2743089" cy="400075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128238" y="6233746"/>
            <a:ext cx="2839916" cy="51874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3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애니메이션 응용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제작된 애니메이션 동작을 합성하여 새로운 동작을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guard </a:t>
            </a:r>
            <a:r>
              <a:rPr lang="ko-KR" altLang="en-US" dirty="0" smtClean="0"/>
              <a:t>동작과 </a:t>
            </a:r>
            <a:r>
              <a:rPr lang="en-US" altLang="ko-KR" dirty="0" smtClean="0"/>
              <a:t>walk </a:t>
            </a:r>
            <a:r>
              <a:rPr lang="ko-KR" altLang="en-US" dirty="0" smtClean="0"/>
              <a:t>동작을 합성한 동작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/>
              <a:t>Project </a:t>
            </a:r>
            <a:r>
              <a:rPr lang="en-US" altLang="ko-KR" dirty="0">
                <a:sym typeface="Wingdings" panose="05000000000000000000" pitchFamily="2" charset="2"/>
              </a:rPr>
              <a:t> Models  </a:t>
            </a:r>
            <a:r>
              <a:rPr lang="en-US" altLang="ko-KR" dirty="0" smtClean="0">
                <a:sym typeface="Wingdings" panose="05000000000000000000" pitchFamily="2" charset="2"/>
              </a:rPr>
              <a:t>Fighter</a:t>
            </a:r>
          </a:p>
          <a:p>
            <a:pPr lvl="3"/>
            <a:r>
              <a:rPr lang="en-US" altLang="ko-KR" dirty="0" err="1" smtClean="0"/>
              <a:t>chara_fight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Rig </a:t>
            </a:r>
            <a:r>
              <a:rPr lang="en-US" altLang="ko-KR" dirty="0" smtClean="0">
                <a:sym typeface="Wingdings" panose="05000000000000000000" pitchFamily="2" charset="2"/>
              </a:rPr>
              <a:t> Animation Type:</a:t>
            </a:r>
            <a:r>
              <a:rPr lang="en-US" altLang="ko-KR" dirty="0" smtClean="0"/>
              <a:t> Humanoid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Models  Fighter  Motion</a:t>
            </a:r>
          </a:p>
          <a:p>
            <a:pPr lvl="3"/>
            <a:r>
              <a:rPr lang="en-US" altLang="ko-KR" dirty="0" err="1" smtClean="0">
                <a:sym typeface="Wingdings" panose="05000000000000000000" pitchFamily="2" charset="2"/>
              </a:rPr>
              <a:t>motion_guard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motion_walk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동작 선택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4"/>
            <a:r>
              <a:rPr lang="en-US" altLang="ko-KR" dirty="0"/>
              <a:t>Rig </a:t>
            </a:r>
            <a:r>
              <a:rPr lang="en-US" altLang="ko-KR" dirty="0">
                <a:sym typeface="Wingdings" panose="05000000000000000000" pitchFamily="2" charset="2"/>
              </a:rPr>
              <a:t> Animation Type:</a:t>
            </a:r>
            <a:r>
              <a:rPr lang="en-US" altLang="ko-KR" dirty="0"/>
              <a:t> Humanoid </a:t>
            </a:r>
            <a:r>
              <a:rPr lang="ko-KR" altLang="en-US" dirty="0" smtClean="0"/>
              <a:t>변경</a:t>
            </a:r>
            <a:endParaRPr lang="en-US" altLang="ko-KR" dirty="0"/>
          </a:p>
          <a:p>
            <a:pPr lvl="4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979" t="7437" b="59505"/>
          <a:stretch/>
        </p:blipFill>
        <p:spPr>
          <a:xfrm>
            <a:off x="5436096" y="3784073"/>
            <a:ext cx="3550200" cy="288691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422186" y="4581129"/>
            <a:ext cx="3564110" cy="14401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애니메이션 응용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Animator Controller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NewAnimatorController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Walk </a:t>
            </a:r>
            <a:r>
              <a:rPr lang="ko-KR" altLang="en-US" dirty="0" smtClean="0">
                <a:sym typeface="Wingdings" panose="05000000000000000000" pitchFamily="2" charset="2"/>
              </a:rPr>
              <a:t>동작 추가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594360" lvl="2" indent="0">
              <a:buNone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96952"/>
            <a:ext cx="5998815" cy="35296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7781" t="7358" b="66581"/>
          <a:stretch/>
        </p:blipFill>
        <p:spPr>
          <a:xfrm>
            <a:off x="5834145" y="2420888"/>
            <a:ext cx="3286753" cy="2088232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6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애니메이션 응용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합성을 위한 마스크 </a:t>
            </a:r>
            <a:r>
              <a:rPr lang="ko-KR" altLang="en-US" dirty="0" err="1" smtClean="0"/>
              <a:t>아바타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Avatar Mask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GuardAvatarMask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Guard </a:t>
            </a:r>
            <a:r>
              <a:rPr lang="ko-KR" altLang="en-US" dirty="0" smtClean="0">
                <a:sym typeface="Wingdings" panose="05000000000000000000" pitchFamily="2" charset="2"/>
              </a:rPr>
              <a:t>동작 중 상반신만 사용하기 위해 하반신을 비활성화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818" t="7302" b="46636"/>
          <a:stretch/>
        </p:blipFill>
        <p:spPr>
          <a:xfrm>
            <a:off x="5609492" y="2996952"/>
            <a:ext cx="3303104" cy="371532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96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애니메이션 응용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애니메이터</a:t>
            </a:r>
            <a:r>
              <a:rPr lang="ko-KR" altLang="en-US" dirty="0" smtClean="0"/>
              <a:t> 컨트롤러에 합성 레이어 생성 및 설정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331640" y="2204864"/>
            <a:ext cx="7097569" cy="4176142"/>
            <a:chOff x="755576" y="2276872"/>
            <a:chExt cx="7219950" cy="42481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276872"/>
              <a:ext cx="7219950" cy="4248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768" y="3200400"/>
              <a:ext cx="2381250" cy="1066800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2866291" y="2558561"/>
            <a:ext cx="228601" cy="184639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91998" y="2543659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레이어 생성</a:t>
            </a:r>
            <a:endParaRPr lang="ko-KR" altLang="en-US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86810" y="3106619"/>
            <a:ext cx="172914" cy="19049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48001" y="3267811"/>
            <a:ext cx="2350476" cy="19635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48001" y="3596871"/>
            <a:ext cx="1128345" cy="20140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애니메이션 응용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Guard Layer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Walk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합성을 위한 </a:t>
            </a:r>
            <a:r>
              <a:rPr lang="en-US" altLang="ko-KR" dirty="0" smtClean="0"/>
              <a:t>guard </a:t>
            </a:r>
            <a:r>
              <a:rPr lang="ko-KR" altLang="en-US" dirty="0" smtClean="0"/>
              <a:t>동작을 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Guard Layer</a:t>
            </a:r>
            <a:r>
              <a:rPr lang="ko-KR" altLang="en-US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Weight : 1</a:t>
            </a:r>
            <a:r>
              <a:rPr lang="ko-KR" altLang="en-US" dirty="0" smtClean="0">
                <a:sym typeface="Wingdings" panose="05000000000000000000" pitchFamily="2" charset="2"/>
              </a:rPr>
              <a:t>로 변경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77" y="2731116"/>
            <a:ext cx="6840760" cy="4025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7913" t="7301" b="66794"/>
          <a:stretch/>
        </p:blipFill>
        <p:spPr>
          <a:xfrm>
            <a:off x="5724128" y="2132856"/>
            <a:ext cx="3286973" cy="2088232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077072"/>
            <a:ext cx="23812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0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9414" t="11230" r="57832" b="48534"/>
          <a:stretch/>
        </p:blipFill>
        <p:spPr>
          <a:xfrm>
            <a:off x="584167" y="3140968"/>
            <a:ext cx="4683696" cy="3116597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애니메이션 응용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chara_fight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Animator </a:t>
            </a:r>
            <a:r>
              <a:rPr lang="en-US" altLang="ko-KR" dirty="0" smtClean="0">
                <a:sym typeface="Wingdings" panose="05000000000000000000" pitchFamily="2" charset="2"/>
              </a:rPr>
              <a:t> Controller : </a:t>
            </a:r>
            <a:r>
              <a:rPr lang="en-US" altLang="ko-KR" dirty="0" err="1" smtClean="0">
                <a:sym typeface="Wingdings" panose="05000000000000000000" pitchFamily="2" charset="2"/>
              </a:rPr>
              <a:t>NewAnimatorController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등록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8066" t="7237" b="59395"/>
          <a:stretch/>
        </p:blipFill>
        <p:spPr>
          <a:xfrm>
            <a:off x="5436096" y="2492896"/>
            <a:ext cx="3582715" cy="295232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404338" y="4006365"/>
            <a:ext cx="3669323" cy="17877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1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준비 과정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64133"/>
            <a:ext cx="8526983" cy="4618782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796136" y="2564904"/>
            <a:ext cx="1368152" cy="86409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2621" y="4466973"/>
            <a:ext cx="821541" cy="228119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가상 패드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Create Empty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UI</a:t>
            </a:r>
          </a:p>
          <a:p>
            <a:pPr lvl="2"/>
            <a:r>
              <a:rPr lang="en-US" altLang="ko-KR" dirty="0" smtClean="0"/>
              <a:t>UI </a:t>
            </a:r>
            <a:r>
              <a:rPr lang="ko-KR" altLang="en-US" dirty="0" smtClean="0"/>
              <a:t>자식 객체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Hierarchy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UI  Canvas</a:t>
            </a:r>
          </a:p>
          <a:p>
            <a:pPr lvl="4"/>
            <a:r>
              <a:rPr lang="en-US" altLang="ko-KR" dirty="0" smtClean="0">
                <a:sym typeface="Wingdings" panose="05000000000000000000" pitchFamily="2" charset="2"/>
              </a:rPr>
              <a:t>Canvas Scaler  UI Scale Mode : Scale With Screen Size</a:t>
            </a: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Canvas Scaler  </a:t>
            </a:r>
            <a:r>
              <a:rPr lang="en-US" altLang="ko-KR" dirty="0" smtClean="0">
                <a:sym typeface="Wingdings" panose="05000000000000000000" pitchFamily="2" charset="2"/>
              </a:rPr>
              <a:t>Reference Resolution : (X: 1280, Y: 720)</a:t>
            </a: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가상 패드 이미지 추가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Hierarchy  Create  UI  Image</a:t>
            </a:r>
          </a:p>
          <a:p>
            <a:pPr lvl="4"/>
            <a:r>
              <a:rPr lang="ko-KR" altLang="en-US" dirty="0" smtClean="0">
                <a:sym typeface="Wingdings" panose="05000000000000000000" pitchFamily="2" charset="2"/>
              </a:rPr>
              <a:t>이름 </a:t>
            </a:r>
            <a:r>
              <a:rPr lang="en-US" altLang="ko-KR" dirty="0" smtClean="0">
                <a:sym typeface="Wingdings" panose="05000000000000000000" pitchFamily="2" charset="2"/>
              </a:rPr>
              <a:t>: Background</a:t>
            </a:r>
          </a:p>
          <a:p>
            <a:pPr lvl="4"/>
            <a:r>
              <a:rPr lang="en-US" altLang="ko-KR" dirty="0" err="1" smtClean="0">
                <a:sym typeface="Wingdings" panose="05000000000000000000" pitchFamily="2" charset="2"/>
              </a:rPr>
              <a:t>PosX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PosY</a:t>
            </a:r>
            <a:r>
              <a:rPr lang="en-US" altLang="ko-KR" dirty="0" smtClean="0">
                <a:sym typeface="Wingdings" panose="05000000000000000000" pitchFamily="2" charset="2"/>
              </a:rPr>
              <a:t> : -470, -220</a:t>
            </a:r>
          </a:p>
          <a:p>
            <a:pPr lvl="4"/>
            <a:r>
              <a:rPr lang="en-US" altLang="ko-KR" dirty="0" smtClean="0">
                <a:sym typeface="Wingdings" panose="05000000000000000000" pitchFamily="2" charset="2"/>
              </a:rPr>
              <a:t>Width, Height : 200, 200</a:t>
            </a:r>
          </a:p>
          <a:p>
            <a:pPr lvl="4"/>
            <a:r>
              <a:rPr lang="en-US" altLang="ko-KR" dirty="0" smtClean="0">
                <a:sym typeface="Wingdings" panose="05000000000000000000" pitchFamily="2" charset="2"/>
              </a:rPr>
              <a:t>Image  Source Image: Knob</a:t>
            </a:r>
          </a:p>
          <a:p>
            <a:pPr lvl="4"/>
            <a:r>
              <a:rPr lang="en-US" altLang="ko-KR" dirty="0" smtClean="0">
                <a:sym typeface="Wingdings" panose="05000000000000000000" pitchFamily="2" charset="2"/>
              </a:rPr>
              <a:t>Color  Alpha : 110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가상 패드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가상 패드 이미지 추가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자식 객체로 이미지 추가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/>
            <a:r>
              <a:rPr lang="en-US" altLang="ko-KR" dirty="0" smtClean="0">
                <a:sym typeface="Wingdings" panose="05000000000000000000" pitchFamily="2" charset="2"/>
              </a:rPr>
              <a:t>Hierarchy  Create  UI  Image</a:t>
            </a:r>
          </a:p>
          <a:p>
            <a:pPr lvl="4"/>
            <a:r>
              <a:rPr lang="ko-KR" altLang="en-US" dirty="0" smtClean="0">
                <a:sym typeface="Wingdings" panose="05000000000000000000" pitchFamily="2" charset="2"/>
              </a:rPr>
              <a:t>이름 </a:t>
            </a:r>
            <a:r>
              <a:rPr lang="en-US" altLang="ko-KR" dirty="0" smtClean="0">
                <a:sym typeface="Wingdings" panose="05000000000000000000" pitchFamily="2" charset="2"/>
              </a:rPr>
              <a:t>: Stick</a:t>
            </a:r>
          </a:p>
          <a:p>
            <a:pPr lvl="4"/>
            <a:r>
              <a:rPr lang="en-US" altLang="ko-KR" dirty="0" err="1" smtClean="0">
                <a:sym typeface="Wingdings" panose="05000000000000000000" pitchFamily="2" charset="2"/>
              </a:rPr>
              <a:t>PosX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PosY</a:t>
            </a:r>
            <a:r>
              <a:rPr lang="en-US" altLang="ko-KR" dirty="0" smtClean="0">
                <a:sym typeface="Wingdings" panose="05000000000000000000" pitchFamily="2" charset="2"/>
              </a:rPr>
              <a:t> : 0, 0</a:t>
            </a:r>
          </a:p>
          <a:p>
            <a:pPr lvl="4"/>
            <a:r>
              <a:rPr lang="en-US" altLang="ko-KR" dirty="0" smtClean="0">
                <a:sym typeface="Wingdings" panose="05000000000000000000" pitchFamily="2" charset="2"/>
              </a:rPr>
              <a:t>Width, Height : 100, 100</a:t>
            </a:r>
          </a:p>
          <a:p>
            <a:pPr lvl="4"/>
            <a:r>
              <a:rPr lang="en-US" altLang="ko-KR" dirty="0" smtClean="0">
                <a:sym typeface="Wingdings" panose="05000000000000000000" pitchFamily="2" charset="2"/>
              </a:rPr>
              <a:t>Image  Source Image: Knob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7545" t="7440" b="42130"/>
          <a:stretch/>
        </p:blipFill>
        <p:spPr>
          <a:xfrm>
            <a:off x="2915816" y="3627505"/>
            <a:ext cx="6195574" cy="322637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425645" y="4106488"/>
            <a:ext cx="1182024" cy="47430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58037" y="5575659"/>
            <a:ext cx="1659585" cy="31518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156" t="58127" r="57317" b="2361"/>
          <a:stretch/>
        </p:blipFill>
        <p:spPr>
          <a:xfrm>
            <a:off x="756138" y="4749470"/>
            <a:ext cx="3658623" cy="203240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023629" y="4170965"/>
            <a:ext cx="1284601" cy="453789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9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조이스틱 스크립트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Project </a:t>
            </a:r>
            <a:r>
              <a:rPr lang="en-US" altLang="ko-KR" dirty="0" smtClean="0">
                <a:sym typeface="Wingdings" panose="05000000000000000000" pitchFamily="2" charset="2"/>
              </a:rPr>
              <a:t> Create  C# Script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이름 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cshJoystick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스크립트를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이미지에 등록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88132" y="2848868"/>
            <a:ext cx="68641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b="1" dirty="0" err="1">
                <a:solidFill>
                  <a:srgbClr val="000000"/>
                </a:solidFill>
                <a:latin typeface="+mn-ea"/>
              </a:rPr>
              <a:t>UnityEngine.UI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b="1" dirty="0">
                <a:solidFill>
                  <a:srgbClr val="0000FF"/>
                </a:solidFill>
                <a:latin typeface="+mn-ea"/>
              </a:rPr>
              <a:t>using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b="1" dirty="0" err="1">
                <a:solidFill>
                  <a:srgbClr val="000000"/>
                </a:solidFill>
                <a:latin typeface="+mn-ea"/>
              </a:rPr>
              <a:t>UnityEngine.EventSystems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cshJoystick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b="1" dirty="0" err="1">
                <a:solidFill>
                  <a:srgbClr val="000000"/>
                </a:solidFill>
                <a:latin typeface="+mn-ea"/>
              </a:rPr>
              <a:t>IDragHandler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b="1" dirty="0" err="1">
                <a:solidFill>
                  <a:srgbClr val="000000"/>
                </a:solidFill>
                <a:latin typeface="+mn-ea"/>
              </a:rPr>
              <a:t>IPointerUpHandler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b="1" dirty="0" err="1">
                <a:solidFill>
                  <a:srgbClr val="000000"/>
                </a:solidFill>
                <a:latin typeface="+mn-ea"/>
              </a:rPr>
              <a:t>IPointerDownHandler</a:t>
            </a:r>
            <a:endParaRPr lang="en-US" altLang="ko-KR" sz="900" b="1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Image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imgBG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Image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imgJoystick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Vector3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 Start is called before the first frame update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Start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imgBG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&lt;Image&gt;();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imgJoystick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transform.GetChild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(0).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&lt;Image&gt;();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0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조이스틱 스크립트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8132" y="1772816"/>
            <a:ext cx="842493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cshJoystick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IDragHandler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IPointerUpHandler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IPointerDownHandler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OnDrag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PointerEventData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eventData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Debug.Log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smtClean="0">
                <a:solidFill>
                  <a:srgbClr val="A31515"/>
                </a:solidFill>
                <a:latin typeface="+mn-ea"/>
              </a:rPr>
              <a:t>"Joystick &gt;&gt;&gt; </a:t>
            </a:r>
            <a:r>
              <a:rPr lang="en-US" altLang="ko-KR" sz="900" dirty="0" err="1" smtClean="0">
                <a:solidFill>
                  <a:srgbClr val="A31515"/>
                </a:solidFill>
                <a:latin typeface="+mn-ea"/>
              </a:rPr>
              <a:t>OnDrag</a:t>
            </a:r>
            <a:r>
              <a:rPr lang="en-US" altLang="ko-KR" sz="900" dirty="0" smtClean="0">
                <a:solidFill>
                  <a:srgbClr val="A31515"/>
                </a:solidFill>
                <a:latin typeface="+mn-ea"/>
              </a:rPr>
              <a:t>()"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    Vector2 </a:t>
            </a:r>
            <a:r>
              <a:rPr lang="en-US" altLang="ko-KR" sz="900" dirty="0" err="1" smtClean="0">
                <a:solidFill>
                  <a:srgbClr val="000000"/>
                </a:solidFill>
                <a:latin typeface="+mn-ea"/>
              </a:rPr>
              <a:t>pos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배경 영역에 터치가 발생할 때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RectTransformUtility.ScreenPointToLocalPointInRectangle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imgBG.rectTransform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eventData.position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eventData.pressEventCamera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out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pos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900" dirty="0" err="1">
                <a:solidFill>
                  <a:srgbClr val="008000"/>
                </a:solidFill>
                <a:latin typeface="+mn-ea"/>
              </a:rPr>
              <a:t>Debug.Log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(</a:t>
            </a:r>
            <a:r>
              <a:rPr lang="en-US" altLang="ko-KR" sz="900" dirty="0" err="1">
                <a:solidFill>
                  <a:srgbClr val="008000"/>
                </a:solidFill>
                <a:latin typeface="+mn-ea"/>
              </a:rPr>
              <a:t>imgBG.rectTransform.sizeDelta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);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900" dirty="0" err="1">
                <a:solidFill>
                  <a:srgbClr val="008000"/>
                </a:solidFill>
                <a:latin typeface="+mn-ea"/>
              </a:rPr>
              <a:t>터치된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 로컬 </a:t>
            </a:r>
            <a:r>
              <a:rPr lang="ko-KR" altLang="en-US" sz="9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8000"/>
                </a:solidFill>
                <a:latin typeface="+mn-ea"/>
              </a:rPr>
              <a:t>pos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에 저장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배경 이미지의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size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로 나누어 </a:t>
            </a:r>
            <a:r>
              <a:rPr lang="en-US" altLang="ko-KR" sz="900" dirty="0" err="1">
                <a:solidFill>
                  <a:srgbClr val="008000"/>
                </a:solidFill>
                <a:latin typeface="+mn-ea"/>
              </a:rPr>
              <a:t>pos.x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: </a:t>
            </a:r>
            <a:r>
              <a:rPr lang="en-US" altLang="ko-KR" sz="900" dirty="0" smtClean="0">
                <a:solidFill>
                  <a:srgbClr val="008000"/>
                </a:solidFill>
                <a:latin typeface="+mn-ea"/>
              </a:rPr>
              <a:t>-1~1, </a:t>
            </a:r>
            <a:r>
              <a:rPr lang="en-US" altLang="ko-KR" sz="900" dirty="0" err="1">
                <a:solidFill>
                  <a:srgbClr val="008000"/>
                </a:solidFill>
                <a:latin typeface="+mn-ea"/>
              </a:rPr>
              <a:t>pos.y</a:t>
            </a:r>
            <a:r>
              <a:rPr lang="en-US" altLang="ko-KR" sz="900">
                <a:solidFill>
                  <a:srgbClr val="008000"/>
                </a:solidFill>
                <a:latin typeface="+mn-ea"/>
              </a:rPr>
              <a:t>: </a:t>
            </a:r>
            <a:r>
              <a:rPr lang="en-US" altLang="ko-KR" sz="900" smtClean="0">
                <a:solidFill>
                  <a:srgbClr val="008000"/>
                </a:solidFill>
                <a:latin typeface="+mn-ea"/>
              </a:rPr>
              <a:t>-1~1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으로 변환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pos.x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pos.x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/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imgBG.rectTransform.sizeDelta.x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pos.y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pos.y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/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imgBG.rectTransform.sizeDelta.y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Vector3(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pos.x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pos.y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0);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vInputVector.magnitude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&gt; 1.0f) ?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vInputVector.normalized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//Joystick Image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움직임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imgJoystick.rectTransform.anchoredPosition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Vector3(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vInputVector.x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*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imgBG.rectTransform.sizeDelta.x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/ 2),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                                                    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vInputVector.y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* 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imgBG.rectTransform.sizeDelta.y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/ 2));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OnPointerDown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PointerEventData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eventData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OnDrag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eventData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OnPointerUp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PointerEventData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eventData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Vector3.zero;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imgJoystick.rectTransform.anchoredPosition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= Vector3.zero;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29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콘텐츠 제작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조이스틱 스크립트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8132" y="1772816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class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2B91AF"/>
                </a:solidFill>
                <a:latin typeface="+mn-ea"/>
              </a:rPr>
              <a:t>cshJoystick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: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MonoBehaviour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IDragHandler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IPointerUpHandler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IPointerDownHandler</a:t>
            </a:r>
            <a:endParaRPr lang="en-US" altLang="ko-KR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900" dirty="0" err="1">
                <a:solidFill>
                  <a:srgbClr val="008000"/>
                </a:solidFill>
                <a:latin typeface="+mn-ea"/>
              </a:rPr>
              <a:t>PlayerController</a:t>
            </a:r>
            <a:r>
              <a:rPr lang="en-US" altLang="ko-KR" sz="9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rgbClr val="008000"/>
                </a:solidFill>
                <a:latin typeface="+mn-ea"/>
              </a:rPr>
              <a:t>에서 입력 값을 넘겨주기 위한 함수</a:t>
            </a:r>
            <a:endParaRPr lang="ko-KR" altLang="en-US" sz="9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GetHorizontalValue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vInputVector.x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GetVerticalValue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return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+mn-ea"/>
              </a:rPr>
              <a:t>vInputVector.y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8000"/>
                </a:solidFill>
                <a:latin typeface="+mn-ea"/>
              </a:rPr>
              <a:t>// Update is called once per frame</a:t>
            </a:r>
            <a:endParaRPr lang="en-US" altLang="ko-KR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rgbClr val="0000FF"/>
                </a:solidFill>
                <a:latin typeface="+mn-ea"/>
              </a:rPr>
              <a:t>Update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{</a:t>
            </a:r>
          </a:p>
          <a:p>
            <a:endParaRPr lang="ko-KR" altLang="en-US" sz="900" dirty="0" smtClean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9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23" t="55417" r="78333" b="6162"/>
          <a:stretch/>
        </p:blipFill>
        <p:spPr>
          <a:xfrm>
            <a:off x="937656" y="4221088"/>
            <a:ext cx="4366716" cy="24020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8176" t="7389" b="38329"/>
          <a:stretch/>
        </p:blipFill>
        <p:spPr>
          <a:xfrm>
            <a:off x="5536256" y="2163584"/>
            <a:ext cx="3313678" cy="44644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476682" y="5894258"/>
            <a:ext cx="3438718" cy="36586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6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2617</TotalTime>
  <Words>2212</Words>
  <Application>Microsoft Office PowerPoint</Application>
  <PresentationFormat>화면 슬라이드 쇼(4:3)</PresentationFormat>
  <Paragraphs>543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돋움체</vt:lpstr>
      <vt:lpstr>맑은 고딕</vt:lpstr>
      <vt:lpstr>바탕</vt:lpstr>
      <vt:lpstr>Broadway</vt:lpstr>
      <vt:lpstr>Franklin Gothic Book</vt:lpstr>
      <vt:lpstr>Perpetua</vt:lpstr>
      <vt:lpstr>Wingdings</vt:lpstr>
      <vt:lpstr>Wingdings 2</vt:lpstr>
      <vt:lpstr>균형</vt:lpstr>
      <vt:lpstr>3D Interactive Contents (Chapter 5)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  <vt:lpstr>3D 콘텐츠 제작</vt:lpstr>
    </vt:vector>
  </TitlesOfParts>
  <Company>mcv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of Computer Graphics</dc:title>
  <dc:creator>JIn</dc:creator>
  <cp:lastModifiedBy>JM</cp:lastModifiedBy>
  <cp:revision>611</cp:revision>
  <dcterms:created xsi:type="dcterms:W3CDTF">2010-01-07T06:35:01Z</dcterms:created>
  <dcterms:modified xsi:type="dcterms:W3CDTF">2021-03-23T03:47:58Z</dcterms:modified>
</cp:coreProperties>
</file>